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7" r:id="rId3"/>
    <p:sldId id="25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8" r:id="rId14"/>
    <p:sldId id="300" r:id="rId15"/>
    <p:sldId id="301" r:id="rId16"/>
    <p:sldId id="303" r:id="rId17"/>
    <p:sldId id="304" r:id="rId18"/>
    <p:sldId id="305" r:id="rId19"/>
    <p:sldId id="306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932"/>
    <p:restoredTop sz="94632"/>
  </p:normalViewPr>
  <p:slideViewPr>
    <p:cSldViewPr snapToGrid="0" snapToObjects="1">
      <p:cViewPr>
        <p:scale>
          <a:sx n="42" d="100"/>
          <a:sy n="42" d="100"/>
        </p:scale>
        <p:origin x="144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FA047-E877-9343-A4E9-B6F51EC6B818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9AD65-59CA-B942-8EEC-267BC5AA56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034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5D0DCF-2C42-2247-B942-9AA17AF85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5DE7F7F-E9CC-AD46-A8D6-0AACD93E9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64EF5C6-A8FD-AF4E-A2D0-059138F2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4313D4D-9747-D642-ABCB-34BC457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4EE7AA-1F03-5B4A-A076-73AD154F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143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4B9A74-CABF-9A4C-A8F3-64E5E556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52793F7-DE55-CD4C-AAFF-F98B07E19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D9BEE6-6E55-AA40-AF67-45CC0FBF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B984FFC-B1CC-574B-9EA1-20858406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6566D12-8562-D640-B82F-447194C4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448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4D24D78-9381-1747-ACAB-83E8210A5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694B6AA-987F-E348-B8EA-72D294C51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9994A5F-1405-F14F-8624-C6D2F8CC6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AA9358C-2C38-C944-99CC-943751EB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51A8BF6-9FEE-7F4E-9546-C78937BE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544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F94EBB-2465-8E4E-9B1A-FC6DCA8F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D1F58C-7739-7744-ACBC-A03C89419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C95A4B9-A220-0F4E-9943-C16513FA9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8F7C2AB-8C20-FD46-AB4C-2458C9E0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D0ACF00-0A5F-4740-B600-72A0B60D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154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F37B60-C18B-4341-991C-2F458F2D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F9B994A-C291-4B44-AB61-D7226DB73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D92D06C-10BE-BF42-95EE-E4E4D9C9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86832CF-4F0C-F546-A8AB-B6022C43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13C8FDE-2B8D-3B4F-B05C-231522B6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4991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CB5427-93FE-1D4A-BD7B-FC258E06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6C6B8E-9EF8-7940-9533-6496F6936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C3C79C0-C390-1F44-8696-CEED5951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85330A4-D7EE-2D40-B6D3-135BCAC55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EDDA628-9C13-0649-A38C-CAF42D93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6364696-C9F1-A247-93D4-C4BB05F6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525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DEDA24-859F-1A46-B8AA-1A5227BF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5E4269D-91B4-4245-8015-953EA528E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AB06685-425B-5C48-82A6-9F24C942C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DF0D675-DFD0-3E4B-9C01-BD997E626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5E0E81E-360E-FB43-BF09-F7EE43507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E762C17-B3CC-B943-8399-1AFD29F2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EBEC832D-4C0B-E446-8053-693DD641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D64F1FA-E060-C541-BCD8-C3858944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893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5DD031-2B80-634D-B7CB-2C090727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769BEDA-80A0-4D4B-A948-D02E7756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AD0B4C0-F768-F846-B25B-5F699059A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D057699-C140-E544-9538-374BEE20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916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14BD278-930B-E645-8DCE-26C52213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51931EA-E158-B84A-ABF7-6511B6D0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D565E8B-3999-704F-BF67-7F3BF7E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659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C5F9EA-B8F8-5048-A03B-AFD31A0B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569794-6B74-BA47-822A-438E4EF78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C40000-8AA7-C14A-B806-1DA6750EF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5BEB2A7-B8DD-EB48-A725-679C3CFF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CE288D9-6480-E944-ADBF-530B57B2A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BF0E559-F0CC-D84E-B3AA-2E7CF4FE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111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7E3B6B-6A32-A94D-B8CB-371BF821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4A32659-33B2-1940-B6A6-84B529425D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6ED2AD8-5908-9141-ADFF-B10932D81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8FCA09-2BAD-2F4D-89C7-5FB28598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D0884D-9A3D-3D45-97CD-5B37CD801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34E6F4-B6ED-4C47-BD6B-2E51B6FF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03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1C13B4D-93D7-414E-9C38-8034BB0F1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0D37B0B-9858-844B-BAE4-1B28417A1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7A23A80-F3AC-3F44-9644-107A0664D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6AA9A-93F7-AC46-8F4A-F014019D29FC}" type="datetimeFigureOut">
              <a:rPr lang="tr-TR" smtClean="0"/>
              <a:t>7.04.2022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8A29189-B72F-914E-8318-81B4A8130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32AA06-3D99-814F-AB0D-E99F3FAC9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DCAED-3670-FD48-805A-0C21611E75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803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trings.asp" TargetMode="External"/><Relationship Id="rId2" Type="http://schemas.openxmlformats.org/officeDocument/2006/relationships/hyperlink" Target="https://github.com/bouncmpe150/python-notes/tree/main/week07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eeksforgeeks.org/string-formatting-in-pyth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C5CD90-A10F-D343-8391-2CFBB232D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tr-TR" b="1" dirty="0"/>
              <a:t>CMPE 150</a:t>
            </a:r>
            <a:br>
              <a:rPr lang="tr-TR" b="1" dirty="0"/>
            </a:br>
            <a:r>
              <a:rPr lang="en-US" b="1" dirty="0"/>
              <a:t>Introduction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Computing</a:t>
            </a:r>
            <a:br>
              <a:rPr lang="tr-TR" b="1" dirty="0"/>
            </a:br>
            <a:r>
              <a:rPr lang="tr-TR" b="1" dirty="0"/>
              <a:t>Spring 2022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1CB8B96-87CB-E24A-BF8B-2F8016FA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320" y="3509963"/>
            <a:ext cx="2859359" cy="2848233"/>
          </a:xfrm>
          <a:prstGeom prst="rect">
            <a:avLst/>
          </a:prstGeom>
        </p:spPr>
      </p:pic>
      <p:sp>
        <p:nvSpPr>
          <p:cNvPr id="3" name="Alt Başlık 2">
            <a:extLst>
              <a:ext uri="{FF2B5EF4-FFF2-40B4-BE49-F238E27FC236}">
                <a16:creationId xmlns:a16="http://schemas.microsoft.com/office/drawing/2014/main" id="{5D03876A-5CEA-AD41-AE30-48D66DE43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24000" y="5026111"/>
            <a:ext cx="45719" cy="55605"/>
          </a:xfrm>
        </p:spPr>
        <p:txBody>
          <a:bodyPr>
            <a:normAutofit fontScale="25000" lnSpcReduction="20000"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8035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 err="1"/>
              <a:t>String</a:t>
            </a:r>
            <a:r>
              <a:rPr lang="tr-TR" sz="4000" dirty="0"/>
              <a:t> Operations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581664" y="1823992"/>
            <a:ext cx="92428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 err="1"/>
              <a:t>Concatenation</a:t>
            </a:r>
            <a:r>
              <a:rPr lang="tr-TR" sz="3000" dirty="0"/>
              <a:t>: </a:t>
            </a:r>
            <a:r>
              <a:rPr lang="tr-TR" sz="3000" dirty="0" err="1"/>
              <a:t>Joining</a:t>
            </a:r>
            <a:r>
              <a:rPr lang="tr-TR" sz="3000" dirty="0"/>
              <a:t> of </a:t>
            </a:r>
            <a:r>
              <a:rPr lang="tr-TR" sz="3000" dirty="0" err="1"/>
              <a:t>two</a:t>
            </a:r>
            <a:r>
              <a:rPr lang="tr-TR" sz="3000" dirty="0"/>
              <a:t> </a:t>
            </a:r>
            <a:r>
              <a:rPr lang="tr-TR" sz="3000" dirty="0" err="1"/>
              <a:t>or</a:t>
            </a:r>
            <a:r>
              <a:rPr lang="tr-TR" sz="3000" dirty="0"/>
              <a:t> </a:t>
            </a:r>
            <a:r>
              <a:rPr lang="tr-TR" sz="3000" dirty="0" err="1"/>
              <a:t>more</a:t>
            </a:r>
            <a:r>
              <a:rPr lang="tr-TR" sz="3000" dirty="0"/>
              <a:t> </a:t>
            </a:r>
            <a:r>
              <a:rPr lang="tr-TR" sz="3000" dirty="0" err="1"/>
              <a:t>strings</a:t>
            </a:r>
            <a:r>
              <a:rPr lang="tr-TR" sz="3000" dirty="0"/>
              <a:t> </a:t>
            </a:r>
            <a:r>
              <a:rPr lang="tr-TR" sz="3000" dirty="0" err="1"/>
              <a:t>into</a:t>
            </a:r>
            <a:r>
              <a:rPr lang="tr-TR" sz="3000" dirty="0"/>
              <a:t> a </a:t>
            </a:r>
            <a:r>
              <a:rPr lang="tr-TR" sz="3000" dirty="0" err="1"/>
              <a:t>single</a:t>
            </a:r>
            <a:r>
              <a:rPr lang="tr-TR" sz="3000" dirty="0"/>
              <a:t> </a:t>
            </a:r>
            <a:r>
              <a:rPr lang="tr-TR" sz="3000" dirty="0" err="1"/>
              <a:t>one</a:t>
            </a:r>
            <a:r>
              <a:rPr lang="tr-TR" sz="30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/>
              <a:t>+ </a:t>
            </a:r>
            <a:r>
              <a:rPr lang="tr-TR" sz="3000" dirty="0" err="1"/>
              <a:t>operator</a:t>
            </a:r>
            <a:r>
              <a:rPr lang="tr-TR" sz="3000" dirty="0"/>
              <a:t> </a:t>
            </a:r>
            <a:r>
              <a:rPr lang="tr-TR" sz="3000" dirty="0" err="1"/>
              <a:t>performs</a:t>
            </a:r>
            <a:r>
              <a:rPr lang="tr-TR" sz="3000" dirty="0"/>
              <a:t> </a:t>
            </a:r>
            <a:r>
              <a:rPr lang="tr-TR" sz="3000" dirty="0" err="1"/>
              <a:t>concatenation</a:t>
            </a:r>
            <a:r>
              <a:rPr lang="tr-TR" sz="30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/>
              <a:t>* </a:t>
            </a:r>
            <a:r>
              <a:rPr lang="tr-TR" sz="3000" dirty="0" err="1"/>
              <a:t>operator</a:t>
            </a:r>
            <a:r>
              <a:rPr lang="tr-TR" sz="3000" dirty="0"/>
              <a:t> can be </a:t>
            </a:r>
            <a:r>
              <a:rPr lang="tr-TR" sz="3000" dirty="0" err="1"/>
              <a:t>used</a:t>
            </a:r>
            <a:r>
              <a:rPr lang="tr-TR" sz="3000" dirty="0"/>
              <a:t> </a:t>
            </a:r>
            <a:r>
              <a:rPr lang="tr-TR" sz="3000" dirty="0" err="1"/>
              <a:t>to</a:t>
            </a:r>
            <a:r>
              <a:rPr lang="tr-TR" sz="3000" dirty="0"/>
              <a:t> </a:t>
            </a:r>
            <a:r>
              <a:rPr lang="tr-TR" sz="3000" dirty="0" err="1"/>
              <a:t>repeat</a:t>
            </a:r>
            <a:r>
              <a:rPr lang="tr-TR" sz="3000" dirty="0"/>
              <a:t> </a:t>
            </a:r>
            <a:r>
              <a:rPr lang="tr-TR" sz="3000" dirty="0" err="1"/>
              <a:t>the</a:t>
            </a:r>
            <a:r>
              <a:rPr lang="tr-TR" sz="3000" dirty="0"/>
              <a:t> </a:t>
            </a:r>
            <a:r>
              <a:rPr lang="tr-TR" sz="3000" dirty="0" err="1"/>
              <a:t>string</a:t>
            </a:r>
            <a:r>
              <a:rPr lang="tr-TR" sz="3000" dirty="0"/>
              <a:t> </a:t>
            </a:r>
            <a:r>
              <a:rPr lang="tr-TR" sz="3000" dirty="0" err="1"/>
              <a:t>for</a:t>
            </a:r>
            <a:r>
              <a:rPr lang="tr-TR" sz="3000" dirty="0"/>
              <a:t> a </a:t>
            </a:r>
            <a:r>
              <a:rPr lang="tr-TR" sz="3000" dirty="0" err="1"/>
              <a:t>given</a:t>
            </a:r>
            <a:r>
              <a:rPr lang="tr-TR" sz="3000" dirty="0"/>
              <a:t> </a:t>
            </a:r>
            <a:r>
              <a:rPr lang="tr-TR" sz="3000" dirty="0" err="1"/>
              <a:t>number</a:t>
            </a:r>
            <a:r>
              <a:rPr lang="tr-TR" sz="3000" dirty="0"/>
              <a:t> of </a:t>
            </a:r>
            <a:r>
              <a:rPr lang="tr-TR" sz="3000" dirty="0" err="1"/>
              <a:t>times</a:t>
            </a:r>
            <a:r>
              <a:rPr lang="tr-TR" sz="30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fontAlgn="base"/>
            <a:endParaRPr lang="tr-TR" dirty="0"/>
          </a:p>
          <a:p>
            <a:pPr fontAlgn="base"/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DAE88F1-B28D-EE49-8EBB-6BE7AA199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4" y="4647823"/>
            <a:ext cx="9486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5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 err="1"/>
              <a:t>Iterating</a:t>
            </a:r>
            <a:r>
              <a:rPr lang="tr-TR" sz="4000" dirty="0"/>
              <a:t> </a:t>
            </a:r>
            <a:r>
              <a:rPr lang="tr-TR" sz="4000" dirty="0" err="1"/>
              <a:t>through</a:t>
            </a:r>
            <a:r>
              <a:rPr lang="tr-TR" sz="4000" dirty="0"/>
              <a:t> a </a:t>
            </a:r>
            <a:r>
              <a:rPr lang="tr-TR" sz="4000" dirty="0" err="1"/>
              <a:t>string</a:t>
            </a:r>
            <a:endParaRPr lang="tr-TR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581664" y="1823992"/>
            <a:ext cx="92428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b="1" dirty="0" err="1"/>
              <a:t>Example</a:t>
            </a:r>
            <a:r>
              <a:rPr lang="tr-TR" sz="3000" dirty="0"/>
              <a:t>: </a:t>
            </a:r>
            <a:r>
              <a:rPr lang="tr-TR" sz="3000" dirty="0" err="1"/>
              <a:t>counting</a:t>
            </a:r>
            <a:r>
              <a:rPr lang="tr-TR" sz="3000" dirty="0"/>
              <a:t> ‘l’ </a:t>
            </a:r>
            <a:r>
              <a:rPr lang="tr-TR" sz="3000" dirty="0" err="1"/>
              <a:t>letters</a:t>
            </a:r>
            <a:r>
              <a:rPr lang="tr-TR" sz="30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fontAlgn="base"/>
            <a:endParaRPr lang="tr-TR" dirty="0"/>
          </a:p>
          <a:p>
            <a:pPr fontAlgn="base"/>
            <a:endParaRPr lang="tr-TR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0E90BD5-9BDC-9842-AE55-80752898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28" y="2978544"/>
            <a:ext cx="5915566" cy="184665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31A8B55-85BC-7C43-AC8D-7863DF3E0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228" y="5276861"/>
            <a:ext cx="5915566" cy="70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8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 err="1"/>
              <a:t>String</a:t>
            </a:r>
            <a:r>
              <a:rPr lang="tr-TR" sz="4000" dirty="0"/>
              <a:t> </a:t>
            </a:r>
            <a:r>
              <a:rPr lang="tr-TR" sz="4000" dirty="0" err="1"/>
              <a:t>Membership</a:t>
            </a:r>
            <a:r>
              <a:rPr lang="tr-TR" sz="4000" dirty="0"/>
              <a:t> Test 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581664" y="1823992"/>
            <a:ext cx="9242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dirty="0"/>
              <a:t>Test </a:t>
            </a:r>
            <a:r>
              <a:rPr lang="tr-TR" sz="3000" dirty="0" err="1"/>
              <a:t>if</a:t>
            </a:r>
            <a:r>
              <a:rPr lang="tr-TR" sz="3000" dirty="0"/>
              <a:t> a </a:t>
            </a:r>
            <a:r>
              <a:rPr lang="tr-TR" sz="3000" dirty="0" err="1"/>
              <a:t>substring</a:t>
            </a:r>
            <a:r>
              <a:rPr lang="tr-TR" sz="3000" dirty="0"/>
              <a:t> </a:t>
            </a:r>
            <a:r>
              <a:rPr lang="tr-TR" sz="3000" dirty="0" err="1"/>
              <a:t>exists</a:t>
            </a:r>
            <a:r>
              <a:rPr lang="tr-TR" sz="3000" dirty="0"/>
              <a:t> </a:t>
            </a:r>
            <a:r>
              <a:rPr lang="tr-TR" sz="3000" dirty="0" err="1"/>
              <a:t>within</a:t>
            </a:r>
            <a:r>
              <a:rPr lang="tr-TR" sz="3000" dirty="0"/>
              <a:t> a </a:t>
            </a:r>
            <a:r>
              <a:rPr lang="tr-TR" sz="3000" dirty="0" err="1"/>
              <a:t>string</a:t>
            </a:r>
            <a:r>
              <a:rPr lang="tr-TR" sz="3000" dirty="0"/>
              <a:t> </a:t>
            </a:r>
            <a:r>
              <a:rPr lang="tr-TR" sz="3000" dirty="0" err="1"/>
              <a:t>or</a:t>
            </a:r>
            <a:r>
              <a:rPr lang="tr-TR" sz="3000" dirty="0"/>
              <a:t> not </a:t>
            </a:r>
            <a:r>
              <a:rPr lang="tr-TR" sz="3000" dirty="0" err="1"/>
              <a:t>using</a:t>
            </a:r>
            <a:r>
              <a:rPr lang="tr-TR" sz="3000" dirty="0"/>
              <a:t> ‘in’ </a:t>
            </a:r>
            <a:r>
              <a:rPr lang="tr-TR" sz="3000" dirty="0" err="1"/>
              <a:t>operator</a:t>
            </a:r>
            <a:r>
              <a:rPr lang="tr-TR" sz="30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fontAlgn="base"/>
            <a:endParaRPr lang="tr-TR" dirty="0"/>
          </a:p>
          <a:p>
            <a:pPr fontAlgn="base"/>
            <a:endParaRPr lang="tr-TR" dirty="0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B907B1D6-E612-4B4E-8140-8C7CE8E6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579" y="3483092"/>
            <a:ext cx="7970171" cy="107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7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 err="1"/>
              <a:t>Common</a:t>
            </a:r>
            <a:r>
              <a:rPr lang="tr-TR" sz="4000" dirty="0"/>
              <a:t> </a:t>
            </a:r>
            <a:r>
              <a:rPr lang="tr-TR" sz="4000" dirty="0" err="1"/>
              <a:t>String</a:t>
            </a:r>
            <a:r>
              <a:rPr lang="tr-TR" sz="4000" dirty="0"/>
              <a:t> </a:t>
            </a:r>
            <a:r>
              <a:rPr lang="tr-TR" sz="4000" dirty="0" err="1"/>
              <a:t>Methods</a:t>
            </a:r>
            <a:endParaRPr lang="tr-TR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718236" y="1690688"/>
            <a:ext cx="92428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b="1" dirty="0" err="1"/>
              <a:t>lower</a:t>
            </a:r>
            <a:r>
              <a:rPr lang="tr-TR" sz="3000" b="1" dirty="0"/>
              <a:t>() </a:t>
            </a:r>
            <a:r>
              <a:rPr lang="tr-TR" sz="3000" dirty="0"/>
              <a:t>: </a:t>
            </a:r>
            <a:r>
              <a:rPr lang="tr-TR" sz="3000" dirty="0" err="1"/>
              <a:t>Converts</a:t>
            </a:r>
            <a:r>
              <a:rPr lang="tr-TR" sz="3000" dirty="0"/>
              <a:t> a </a:t>
            </a:r>
            <a:r>
              <a:rPr lang="tr-TR" sz="3000" dirty="0" err="1"/>
              <a:t>string</a:t>
            </a:r>
            <a:r>
              <a:rPr lang="tr-TR" sz="3000" dirty="0"/>
              <a:t> </a:t>
            </a:r>
            <a:r>
              <a:rPr lang="tr-TR" sz="3000" dirty="0" err="1"/>
              <a:t>into</a:t>
            </a:r>
            <a:r>
              <a:rPr lang="tr-TR" sz="3000" dirty="0"/>
              <a:t> </a:t>
            </a:r>
            <a:r>
              <a:rPr lang="tr-TR" sz="3000" dirty="0" err="1"/>
              <a:t>lower</a:t>
            </a:r>
            <a:r>
              <a:rPr lang="tr-TR" sz="3000" dirty="0"/>
              <a:t> </a:t>
            </a:r>
            <a:r>
              <a:rPr lang="tr-TR" sz="3000" dirty="0" err="1"/>
              <a:t>case</a:t>
            </a: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b="1" dirty="0" err="1"/>
              <a:t>upper</a:t>
            </a:r>
            <a:r>
              <a:rPr lang="tr-TR" sz="3000" b="1" dirty="0"/>
              <a:t>() </a:t>
            </a:r>
            <a:r>
              <a:rPr lang="tr-TR" sz="3000" dirty="0"/>
              <a:t>: </a:t>
            </a:r>
            <a:r>
              <a:rPr lang="tr-TR" sz="3000" dirty="0" err="1"/>
              <a:t>Converts</a:t>
            </a:r>
            <a:r>
              <a:rPr lang="tr-TR" sz="3000" dirty="0"/>
              <a:t> a </a:t>
            </a:r>
            <a:r>
              <a:rPr lang="tr-TR" sz="3000" dirty="0" err="1"/>
              <a:t>string</a:t>
            </a:r>
            <a:r>
              <a:rPr lang="tr-TR" sz="3000" dirty="0"/>
              <a:t> </a:t>
            </a:r>
            <a:r>
              <a:rPr lang="tr-TR" sz="3000" dirty="0" err="1"/>
              <a:t>into</a:t>
            </a:r>
            <a:r>
              <a:rPr lang="tr-TR" sz="3000" dirty="0"/>
              <a:t> </a:t>
            </a:r>
            <a:r>
              <a:rPr lang="tr-TR" sz="3000" dirty="0" err="1"/>
              <a:t>upper</a:t>
            </a:r>
            <a:r>
              <a:rPr lang="tr-TR" sz="3000" dirty="0"/>
              <a:t> </a:t>
            </a:r>
            <a:r>
              <a:rPr lang="tr-TR" sz="3000" dirty="0" err="1"/>
              <a:t>case</a:t>
            </a:r>
            <a:endParaRPr lang="tr-TR" sz="3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F695DF-C3DE-C248-A2C6-3F6D6B08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13" y="5161104"/>
            <a:ext cx="7835900" cy="12192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B4C2371-670B-1E47-87CA-2AC1CE67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713" y="2631383"/>
            <a:ext cx="7835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4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4468"/>
          </a:xfrm>
        </p:spPr>
        <p:txBody>
          <a:bodyPr>
            <a:normAutofit/>
          </a:bodyPr>
          <a:lstStyle/>
          <a:p>
            <a:pPr algn="ctr"/>
            <a:r>
              <a:rPr lang="tr-TR" sz="4000" dirty="0" err="1"/>
              <a:t>Common</a:t>
            </a:r>
            <a:r>
              <a:rPr lang="tr-TR" sz="4000" dirty="0"/>
              <a:t> </a:t>
            </a:r>
            <a:r>
              <a:rPr lang="tr-TR" sz="4000" dirty="0" err="1"/>
              <a:t>String</a:t>
            </a:r>
            <a:r>
              <a:rPr lang="tr-TR" sz="4000" dirty="0"/>
              <a:t> </a:t>
            </a:r>
            <a:r>
              <a:rPr lang="tr-TR" sz="4000" dirty="0" err="1"/>
              <a:t>Methods</a:t>
            </a:r>
            <a:endParaRPr lang="tr-TR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718235" y="1359594"/>
            <a:ext cx="924285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b="1" dirty="0" err="1"/>
              <a:t>strip</a:t>
            </a:r>
            <a:r>
              <a:rPr lang="tr-TR" sz="3000" b="1" dirty="0"/>
              <a:t>() </a:t>
            </a:r>
            <a:r>
              <a:rPr lang="tr-TR" sz="3000" dirty="0"/>
              <a:t>:</a:t>
            </a:r>
            <a:r>
              <a:rPr lang="tr-TR" sz="3000" dirty="0" err="1"/>
              <a:t>Returns</a:t>
            </a:r>
            <a:r>
              <a:rPr lang="tr-TR" sz="3000" dirty="0"/>
              <a:t> a </a:t>
            </a:r>
            <a:r>
              <a:rPr lang="tr-TR" sz="3000" dirty="0" err="1"/>
              <a:t>trimmed</a:t>
            </a:r>
            <a:r>
              <a:rPr lang="tr-TR" sz="3000" dirty="0"/>
              <a:t> </a:t>
            </a:r>
            <a:r>
              <a:rPr lang="tr-TR" sz="3000" dirty="0" err="1"/>
              <a:t>version</a:t>
            </a:r>
            <a:r>
              <a:rPr lang="tr-TR" sz="3000" dirty="0"/>
              <a:t> of </a:t>
            </a:r>
            <a:r>
              <a:rPr lang="tr-TR" sz="3000" dirty="0" err="1"/>
              <a:t>the</a:t>
            </a:r>
            <a:r>
              <a:rPr lang="tr-TR" sz="3000" dirty="0"/>
              <a:t> </a:t>
            </a:r>
            <a:r>
              <a:rPr lang="tr-TR" sz="3000" dirty="0" err="1"/>
              <a:t>string</a:t>
            </a: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tr-TR" sz="3000" b="1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tr-TR" sz="3000" b="1" dirty="0" err="1"/>
              <a:t>replace</a:t>
            </a:r>
            <a:r>
              <a:rPr lang="tr-TR" sz="3000" b="1" dirty="0"/>
              <a:t>() </a:t>
            </a:r>
            <a:r>
              <a:rPr lang="tr-TR" sz="3000" dirty="0"/>
              <a:t>: </a:t>
            </a:r>
            <a:r>
              <a:rPr lang="tr-TR" sz="3000" dirty="0" err="1"/>
              <a:t>Returns</a:t>
            </a:r>
            <a:r>
              <a:rPr lang="tr-TR" sz="3000" dirty="0"/>
              <a:t> a </a:t>
            </a:r>
            <a:r>
              <a:rPr lang="tr-TR" sz="3000" dirty="0" err="1"/>
              <a:t>string</a:t>
            </a:r>
            <a:r>
              <a:rPr lang="tr-TR" sz="3000" dirty="0"/>
              <a:t> </a:t>
            </a:r>
            <a:r>
              <a:rPr lang="tr-TR" sz="3000" dirty="0" err="1"/>
              <a:t>where</a:t>
            </a:r>
            <a:r>
              <a:rPr lang="tr-TR" sz="3000" dirty="0"/>
              <a:t> a </a:t>
            </a:r>
            <a:r>
              <a:rPr lang="tr-TR" sz="3000" dirty="0" err="1"/>
              <a:t>specified</a:t>
            </a:r>
            <a:r>
              <a:rPr lang="tr-TR" sz="3000" dirty="0"/>
              <a:t> </a:t>
            </a:r>
            <a:r>
              <a:rPr lang="tr-TR" sz="3000" dirty="0" err="1"/>
              <a:t>value</a:t>
            </a:r>
            <a:r>
              <a:rPr lang="tr-TR" sz="3000" dirty="0"/>
              <a:t> is </a:t>
            </a:r>
            <a:r>
              <a:rPr lang="tr-TR" sz="3000" dirty="0" err="1"/>
              <a:t>replaced</a:t>
            </a:r>
            <a:r>
              <a:rPr lang="tr-TR" sz="3000" dirty="0"/>
              <a:t> </a:t>
            </a:r>
            <a:r>
              <a:rPr lang="tr-TR" sz="3000" dirty="0" err="1"/>
              <a:t>with</a:t>
            </a:r>
            <a:r>
              <a:rPr lang="tr-TR" sz="3000" dirty="0"/>
              <a:t> a </a:t>
            </a:r>
            <a:r>
              <a:rPr lang="tr-TR" sz="3000" dirty="0" err="1"/>
              <a:t>specified</a:t>
            </a:r>
            <a:r>
              <a:rPr lang="tr-TR" sz="3000" dirty="0"/>
              <a:t> </a:t>
            </a:r>
            <a:r>
              <a:rPr lang="tr-TR" sz="3000" dirty="0" err="1"/>
              <a:t>value</a:t>
            </a:r>
            <a:endParaRPr lang="tr-TR" sz="30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0EEC85F-DF6B-B74B-8FF3-865D5434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12" y="5006300"/>
            <a:ext cx="7835900" cy="1219200"/>
          </a:xfrm>
          <a:prstGeom prst="rect">
            <a:avLst/>
          </a:prstGeom>
        </p:spPr>
      </p:pic>
      <p:pic>
        <p:nvPicPr>
          <p:cNvPr id="12" name="Resim 11" descr="metin, cihaz, metre, ölçü aleti içeren bir resim&#10;&#10;Açıklama otomatik olarak oluşturuldu">
            <a:extLst>
              <a:ext uri="{FF2B5EF4-FFF2-40B4-BE49-F238E27FC236}">
                <a16:creationId xmlns:a16="http://schemas.microsoft.com/office/drawing/2014/main" id="{16BC9439-FEB1-6F42-9C81-90E4373C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397" y="2354062"/>
            <a:ext cx="8229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82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730"/>
          </a:xfrm>
        </p:spPr>
        <p:txBody>
          <a:bodyPr>
            <a:normAutofit/>
          </a:bodyPr>
          <a:lstStyle/>
          <a:p>
            <a:pPr algn="ctr"/>
            <a:r>
              <a:rPr lang="tr-TR" sz="4000" dirty="0" err="1"/>
              <a:t>Common</a:t>
            </a:r>
            <a:r>
              <a:rPr lang="tr-TR" sz="4000" dirty="0"/>
              <a:t> </a:t>
            </a:r>
            <a:r>
              <a:rPr lang="tr-TR" sz="4000" dirty="0" err="1"/>
              <a:t>String</a:t>
            </a:r>
            <a:r>
              <a:rPr lang="tr-TR" sz="4000" dirty="0"/>
              <a:t> </a:t>
            </a:r>
            <a:r>
              <a:rPr lang="tr-TR" sz="4000" dirty="0" err="1"/>
              <a:t>Methods</a:t>
            </a:r>
            <a:endParaRPr lang="tr-TR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474572" y="1037884"/>
            <a:ext cx="92428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b="1" dirty="0" err="1"/>
              <a:t>split</a:t>
            </a:r>
            <a:r>
              <a:rPr lang="tr-TR" sz="3000" b="1" dirty="0"/>
              <a:t>() </a:t>
            </a:r>
            <a:r>
              <a:rPr lang="tr-TR" sz="3000" dirty="0"/>
              <a:t>: </a:t>
            </a:r>
            <a:r>
              <a:rPr lang="tr-TR" sz="3000" dirty="0" err="1"/>
              <a:t>Splits</a:t>
            </a:r>
            <a:r>
              <a:rPr lang="tr-TR" sz="3000" dirty="0"/>
              <a:t> </a:t>
            </a:r>
            <a:r>
              <a:rPr lang="tr-TR" sz="3000" dirty="0" err="1"/>
              <a:t>the</a:t>
            </a:r>
            <a:r>
              <a:rPr lang="tr-TR" sz="3000" dirty="0"/>
              <a:t> </a:t>
            </a:r>
            <a:r>
              <a:rPr lang="tr-TR" sz="3000" dirty="0" err="1"/>
              <a:t>string</a:t>
            </a:r>
            <a:r>
              <a:rPr lang="tr-TR" sz="3000" dirty="0"/>
              <a:t> at </a:t>
            </a:r>
            <a:r>
              <a:rPr lang="tr-TR" sz="3000" dirty="0" err="1"/>
              <a:t>the</a:t>
            </a:r>
            <a:r>
              <a:rPr lang="tr-TR" sz="3000" dirty="0"/>
              <a:t> </a:t>
            </a:r>
            <a:r>
              <a:rPr lang="tr-TR" sz="3000" dirty="0" err="1"/>
              <a:t>specified</a:t>
            </a:r>
            <a:r>
              <a:rPr lang="tr-TR" sz="3000" dirty="0"/>
              <a:t> </a:t>
            </a:r>
            <a:r>
              <a:rPr lang="tr-TR" sz="3000" dirty="0" err="1"/>
              <a:t>seperator</a:t>
            </a:r>
            <a:r>
              <a:rPr lang="tr-TR" sz="3000" dirty="0"/>
              <a:t>, </a:t>
            </a:r>
            <a:r>
              <a:rPr lang="tr-TR" sz="3000" dirty="0" err="1"/>
              <a:t>and</a:t>
            </a:r>
            <a:r>
              <a:rPr lang="tr-TR" sz="3000" dirty="0"/>
              <a:t> </a:t>
            </a:r>
            <a:r>
              <a:rPr lang="tr-TR" sz="3000" dirty="0" err="1"/>
              <a:t>returns</a:t>
            </a:r>
            <a:r>
              <a:rPr lang="tr-TR" sz="3000" dirty="0"/>
              <a:t> a </a:t>
            </a:r>
            <a:r>
              <a:rPr lang="tr-TR" sz="3000" dirty="0" err="1"/>
              <a:t>list</a:t>
            </a: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fontAlgn="base"/>
            <a:endParaRPr lang="tr-TR" sz="3000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06AD66E-76E6-4A46-A496-1005DD0B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112" y="2459609"/>
            <a:ext cx="8547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13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730"/>
          </a:xfrm>
        </p:spPr>
        <p:txBody>
          <a:bodyPr>
            <a:normAutofit/>
          </a:bodyPr>
          <a:lstStyle/>
          <a:p>
            <a:pPr algn="ctr"/>
            <a:r>
              <a:rPr lang="tr-TR" sz="4000" dirty="0" err="1"/>
              <a:t>String</a:t>
            </a:r>
            <a:r>
              <a:rPr lang="tr-TR" sz="4000" dirty="0"/>
              <a:t> </a:t>
            </a:r>
            <a:r>
              <a:rPr lang="tr-TR" sz="4000" dirty="0" err="1"/>
              <a:t>Formatting</a:t>
            </a:r>
            <a:endParaRPr lang="tr-TR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474572" y="1037884"/>
            <a:ext cx="924285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b="1" dirty="0"/>
              <a:t>Using format() </a:t>
            </a:r>
            <a:r>
              <a:rPr lang="tr-TR" sz="3000" b="1" dirty="0" err="1"/>
              <a:t>method</a:t>
            </a:r>
            <a:endParaRPr lang="tr-TR" sz="3000" b="1" dirty="0"/>
          </a:p>
          <a:p>
            <a:pPr fontAlgn="base"/>
            <a:r>
              <a:rPr lang="tr-TR" sz="3000" dirty="0"/>
              <a:t>   -Works </a:t>
            </a:r>
            <a:r>
              <a:rPr lang="tr-TR" sz="3000" dirty="0" err="1"/>
              <a:t>by</a:t>
            </a:r>
            <a:r>
              <a:rPr lang="tr-TR" sz="3000" dirty="0"/>
              <a:t> </a:t>
            </a:r>
            <a:r>
              <a:rPr lang="tr-TR" sz="3000" dirty="0" err="1"/>
              <a:t>putting</a:t>
            </a:r>
            <a:r>
              <a:rPr lang="tr-TR" sz="3000" dirty="0"/>
              <a:t> in </a:t>
            </a:r>
            <a:r>
              <a:rPr lang="tr-TR" sz="3000" dirty="0" err="1"/>
              <a:t>one</a:t>
            </a:r>
            <a:r>
              <a:rPr lang="tr-TR" sz="3000" dirty="0"/>
              <a:t> </a:t>
            </a:r>
            <a:r>
              <a:rPr lang="tr-TR" sz="3000" dirty="0" err="1"/>
              <a:t>or</a:t>
            </a:r>
            <a:r>
              <a:rPr lang="tr-TR" sz="3000" dirty="0"/>
              <a:t> </a:t>
            </a:r>
            <a:r>
              <a:rPr lang="tr-TR" sz="3000" dirty="0" err="1"/>
              <a:t>more</a:t>
            </a:r>
            <a:r>
              <a:rPr lang="tr-TR" sz="3000" dirty="0"/>
              <a:t> </a:t>
            </a:r>
            <a:r>
              <a:rPr lang="tr-TR" sz="3000" dirty="0" err="1"/>
              <a:t>replacement</a:t>
            </a:r>
            <a:r>
              <a:rPr lang="tr-TR" sz="3000" dirty="0"/>
              <a:t> </a:t>
            </a:r>
            <a:r>
              <a:rPr lang="tr-TR" sz="3000" dirty="0" err="1"/>
              <a:t>fields</a:t>
            </a:r>
            <a:r>
              <a:rPr lang="tr-TR" sz="3000" dirty="0"/>
              <a:t> </a:t>
            </a:r>
            <a:r>
              <a:rPr lang="tr-TR" sz="3000" dirty="0" err="1"/>
              <a:t>and</a:t>
            </a:r>
            <a:r>
              <a:rPr lang="tr-TR" sz="3000" dirty="0"/>
              <a:t> </a:t>
            </a:r>
            <a:r>
              <a:rPr lang="tr-TR" sz="3000" dirty="0" err="1"/>
              <a:t>placeholders</a:t>
            </a:r>
            <a:r>
              <a:rPr lang="tr-TR" sz="3000" dirty="0"/>
              <a:t> </a:t>
            </a:r>
            <a:r>
              <a:rPr lang="tr-TR" sz="3000" dirty="0" err="1"/>
              <a:t>defined</a:t>
            </a:r>
            <a:r>
              <a:rPr lang="tr-TR" sz="3000" dirty="0"/>
              <a:t> </a:t>
            </a:r>
            <a:r>
              <a:rPr lang="tr-TR" sz="3000" dirty="0" err="1"/>
              <a:t>by</a:t>
            </a:r>
            <a:r>
              <a:rPr lang="tr-TR" sz="3000" dirty="0"/>
              <a:t> a </a:t>
            </a:r>
            <a:r>
              <a:rPr lang="tr-TR" sz="3000" dirty="0" err="1"/>
              <a:t>pair</a:t>
            </a:r>
            <a:r>
              <a:rPr lang="tr-TR" sz="3000" dirty="0"/>
              <a:t> of </a:t>
            </a:r>
            <a:r>
              <a:rPr lang="tr-TR" sz="3000" dirty="0" err="1"/>
              <a:t>curly</a:t>
            </a:r>
            <a:r>
              <a:rPr lang="tr-TR" sz="3000" dirty="0"/>
              <a:t> </a:t>
            </a:r>
            <a:r>
              <a:rPr lang="tr-TR" sz="3000" dirty="0" err="1"/>
              <a:t>braces</a:t>
            </a:r>
            <a:r>
              <a:rPr lang="tr-TR" sz="3000" dirty="0"/>
              <a:t> { } </a:t>
            </a:r>
            <a:r>
              <a:rPr lang="tr-TR" sz="3000" dirty="0" err="1"/>
              <a:t>into</a:t>
            </a:r>
            <a:r>
              <a:rPr lang="tr-TR" sz="3000" dirty="0"/>
              <a:t> a </a:t>
            </a:r>
            <a:r>
              <a:rPr lang="tr-TR" sz="3000" dirty="0" err="1"/>
              <a:t>string</a:t>
            </a:r>
            <a:r>
              <a:rPr lang="tr-TR" sz="3000" dirty="0"/>
              <a:t> </a:t>
            </a:r>
            <a:r>
              <a:rPr lang="tr-TR" sz="3000" dirty="0" err="1"/>
              <a:t>and</a:t>
            </a:r>
            <a:r>
              <a:rPr lang="tr-TR" sz="3000" dirty="0"/>
              <a:t> </a:t>
            </a:r>
            <a:r>
              <a:rPr lang="tr-TR" sz="3000" dirty="0" err="1"/>
              <a:t>calling</a:t>
            </a:r>
            <a:r>
              <a:rPr lang="tr-TR" sz="3000" dirty="0"/>
              <a:t> </a:t>
            </a:r>
            <a:r>
              <a:rPr lang="tr-TR" sz="3000" dirty="0" err="1"/>
              <a:t>the</a:t>
            </a:r>
            <a:r>
              <a:rPr lang="tr-TR" sz="3000" dirty="0"/>
              <a:t> </a:t>
            </a:r>
            <a:r>
              <a:rPr lang="tr-TR" sz="3000" dirty="0" err="1"/>
              <a:t>str.format</a:t>
            </a:r>
            <a:r>
              <a:rPr lang="tr-TR" sz="3000" dirty="0"/>
              <a:t>()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fontAlgn="base"/>
            <a:endParaRPr lang="tr-TR" sz="3000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B7C12A8D-2FFB-5F4F-BF71-97F163BD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72" y="3429000"/>
            <a:ext cx="10162032" cy="71491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1A6A06E-502B-324C-8D47-45F32460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668" y="4731297"/>
            <a:ext cx="5538724" cy="13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6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730"/>
          </a:xfrm>
        </p:spPr>
        <p:txBody>
          <a:bodyPr>
            <a:normAutofit/>
          </a:bodyPr>
          <a:lstStyle/>
          <a:p>
            <a:pPr algn="ctr"/>
            <a:r>
              <a:rPr lang="tr-TR" sz="4000" dirty="0" err="1"/>
              <a:t>String</a:t>
            </a:r>
            <a:r>
              <a:rPr lang="tr-TR" sz="4000" dirty="0"/>
              <a:t> </a:t>
            </a:r>
            <a:r>
              <a:rPr lang="tr-TR" sz="4000" dirty="0" err="1"/>
              <a:t>Formatting</a:t>
            </a:r>
            <a:endParaRPr lang="tr-TR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474572" y="1037884"/>
            <a:ext cx="92428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 err="1"/>
              <a:t>We</a:t>
            </a:r>
            <a:r>
              <a:rPr lang="tr-TR" sz="3000" dirty="0"/>
              <a:t> can insert </a:t>
            </a:r>
            <a:r>
              <a:rPr lang="tr-TR" sz="3000" dirty="0" err="1"/>
              <a:t>objects</a:t>
            </a:r>
            <a:r>
              <a:rPr lang="tr-TR" sz="3000" dirty="0"/>
              <a:t> </a:t>
            </a:r>
            <a:r>
              <a:rPr lang="tr-TR" sz="3000" dirty="0" err="1"/>
              <a:t>by</a:t>
            </a:r>
            <a:r>
              <a:rPr lang="tr-TR" sz="3000" dirty="0"/>
              <a:t> </a:t>
            </a:r>
            <a:r>
              <a:rPr lang="tr-TR" sz="3000" dirty="0" err="1"/>
              <a:t>using</a:t>
            </a:r>
            <a:r>
              <a:rPr lang="tr-TR" sz="3000" dirty="0"/>
              <a:t> </a:t>
            </a:r>
            <a:r>
              <a:rPr lang="tr-TR" sz="3000" dirty="0" err="1"/>
              <a:t>index-based</a:t>
            </a:r>
            <a:r>
              <a:rPr lang="tr-TR" sz="3000" dirty="0"/>
              <a:t> </a:t>
            </a:r>
            <a:r>
              <a:rPr lang="tr-TR" sz="3000" dirty="0" err="1"/>
              <a:t>position</a:t>
            </a: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fontAlgn="base"/>
            <a:endParaRPr lang="tr-TR" sz="3000" dirty="0"/>
          </a:p>
          <a:p>
            <a:pPr fontAlgn="base"/>
            <a:endParaRPr lang="tr-TR" sz="3000" dirty="0"/>
          </a:p>
          <a:p>
            <a:pPr fontAlgn="base"/>
            <a:endParaRPr lang="tr-TR" sz="30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tr-TR" sz="3000" dirty="0" err="1"/>
              <a:t>We</a:t>
            </a:r>
            <a:r>
              <a:rPr lang="tr-TR" sz="3000" dirty="0"/>
              <a:t> can insert </a:t>
            </a:r>
            <a:r>
              <a:rPr lang="tr-TR" sz="3000" dirty="0" err="1"/>
              <a:t>objects</a:t>
            </a:r>
            <a:r>
              <a:rPr lang="tr-TR" sz="3000" dirty="0"/>
              <a:t> </a:t>
            </a:r>
            <a:r>
              <a:rPr lang="tr-TR" sz="3000" dirty="0" err="1"/>
              <a:t>by</a:t>
            </a:r>
            <a:r>
              <a:rPr lang="tr-TR" sz="3000" dirty="0"/>
              <a:t> </a:t>
            </a:r>
            <a:r>
              <a:rPr lang="tr-TR" sz="3000" dirty="0" err="1"/>
              <a:t>using</a:t>
            </a:r>
            <a:r>
              <a:rPr lang="tr-TR" sz="3000" dirty="0"/>
              <a:t> </a:t>
            </a:r>
            <a:r>
              <a:rPr lang="tr-TR" sz="3000" dirty="0" err="1"/>
              <a:t>assigned</a:t>
            </a:r>
            <a:r>
              <a:rPr lang="tr-TR" sz="3000" dirty="0"/>
              <a:t> </a:t>
            </a:r>
            <a:r>
              <a:rPr lang="tr-TR" sz="3000" dirty="0" err="1"/>
              <a:t>keywords</a:t>
            </a:r>
            <a:r>
              <a:rPr lang="tr-TR" sz="3000" dirty="0"/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54C7565-15EA-6B40-A8EC-C4FD6181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49" y="2097407"/>
            <a:ext cx="6388100" cy="571500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A367CF5E-EF87-EC43-A2AC-9CCC02733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9" y="2902385"/>
            <a:ext cx="4000500" cy="5715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8A9B03F-A120-8C43-81F3-FCC577FE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099" y="4291163"/>
            <a:ext cx="6019800" cy="1117600"/>
          </a:xfrm>
          <a:prstGeom prst="rect">
            <a:avLst/>
          </a:prstGeom>
        </p:spPr>
      </p:pic>
      <p:pic>
        <p:nvPicPr>
          <p:cNvPr id="16" name="Resim 15" descr="metin içeren bir resim&#10;&#10;Açıklama otomatik olarak oluşturuldu">
            <a:extLst>
              <a:ext uri="{FF2B5EF4-FFF2-40B4-BE49-F238E27FC236}">
                <a16:creationId xmlns:a16="http://schemas.microsoft.com/office/drawing/2014/main" id="{568A291E-1F74-414E-BF6C-B73F6D9B4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49" y="5578816"/>
            <a:ext cx="2857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54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730"/>
          </a:xfrm>
        </p:spPr>
        <p:txBody>
          <a:bodyPr>
            <a:normAutofit/>
          </a:bodyPr>
          <a:lstStyle/>
          <a:p>
            <a:pPr algn="ctr"/>
            <a:r>
              <a:rPr lang="tr-TR" sz="4000" dirty="0" err="1"/>
              <a:t>String</a:t>
            </a:r>
            <a:r>
              <a:rPr lang="tr-TR" sz="4000" dirty="0"/>
              <a:t> </a:t>
            </a:r>
            <a:r>
              <a:rPr lang="tr-TR" sz="4000" dirty="0" err="1"/>
              <a:t>Formatting</a:t>
            </a:r>
            <a:endParaRPr lang="tr-TR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474572" y="1037884"/>
            <a:ext cx="9242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fontAlgn="base"/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b="1" dirty="0"/>
              <a:t>Using % </a:t>
            </a:r>
            <a:r>
              <a:rPr lang="tr-TR" sz="3000" b="1" dirty="0" err="1"/>
              <a:t>operator</a:t>
            </a:r>
            <a:endParaRPr lang="tr-TR" sz="3000" b="1" dirty="0"/>
          </a:p>
          <a:p>
            <a:pPr fontAlgn="base"/>
            <a:r>
              <a:rPr lang="tr-TR" sz="3000" dirty="0"/>
              <a:t>     -%s is </a:t>
            </a:r>
            <a:r>
              <a:rPr lang="tr-TR" sz="3000" dirty="0" err="1"/>
              <a:t>used</a:t>
            </a:r>
            <a:r>
              <a:rPr lang="tr-TR" sz="3000" dirty="0"/>
              <a:t> </a:t>
            </a:r>
            <a:r>
              <a:rPr lang="tr-TR" sz="3000" dirty="0" err="1"/>
              <a:t>for</a:t>
            </a:r>
            <a:r>
              <a:rPr lang="tr-TR" sz="3000" dirty="0"/>
              <a:t> </a:t>
            </a:r>
            <a:r>
              <a:rPr lang="tr-TR" sz="3000" dirty="0" err="1"/>
              <a:t>strings</a:t>
            </a:r>
            <a:endParaRPr lang="tr-TR" sz="3000" dirty="0"/>
          </a:p>
          <a:p>
            <a:pPr fontAlgn="base"/>
            <a:r>
              <a:rPr lang="tr-TR" sz="3000" dirty="0"/>
              <a:t>     -%d is </a:t>
            </a:r>
            <a:r>
              <a:rPr lang="tr-TR" sz="3000" dirty="0" err="1"/>
              <a:t>used</a:t>
            </a:r>
            <a:r>
              <a:rPr lang="tr-TR" sz="3000" dirty="0"/>
              <a:t> </a:t>
            </a:r>
            <a:r>
              <a:rPr lang="tr-TR" sz="3000" dirty="0" err="1"/>
              <a:t>for</a:t>
            </a:r>
            <a:r>
              <a:rPr lang="tr-TR" sz="3000" dirty="0"/>
              <a:t> </a:t>
            </a:r>
            <a:r>
              <a:rPr lang="tr-TR" sz="3000" dirty="0" err="1"/>
              <a:t>floating</a:t>
            </a:r>
            <a:r>
              <a:rPr lang="tr-TR" sz="3000" dirty="0"/>
              <a:t> </a:t>
            </a:r>
            <a:r>
              <a:rPr lang="tr-TR" sz="3000" dirty="0" err="1"/>
              <a:t>point</a:t>
            </a:r>
            <a:r>
              <a:rPr lang="tr-TR" sz="3000" dirty="0"/>
              <a:t> </a:t>
            </a:r>
            <a:r>
              <a:rPr lang="tr-TR" sz="3000" dirty="0" err="1"/>
              <a:t>values</a:t>
            </a:r>
            <a:endParaRPr lang="tr-TR" sz="3000" dirty="0"/>
          </a:p>
          <a:p>
            <a:pPr fontAlgn="base"/>
            <a:r>
              <a:rPr lang="tr-TR" sz="3000"/>
              <a:t>     -%</a:t>
            </a:r>
            <a:r>
              <a:rPr lang="tr-TR" sz="3000" dirty="0"/>
              <a:t>b is </a:t>
            </a:r>
            <a:r>
              <a:rPr lang="tr-TR" sz="3000" dirty="0" err="1"/>
              <a:t>used</a:t>
            </a:r>
            <a:r>
              <a:rPr lang="tr-TR" sz="3000" dirty="0"/>
              <a:t> </a:t>
            </a:r>
            <a:r>
              <a:rPr lang="tr-TR" sz="3000" dirty="0" err="1"/>
              <a:t>for</a:t>
            </a:r>
            <a:r>
              <a:rPr lang="tr-TR" sz="3000" dirty="0"/>
              <a:t> </a:t>
            </a:r>
            <a:r>
              <a:rPr lang="tr-TR" sz="3000" dirty="0" err="1"/>
              <a:t>binary</a:t>
            </a:r>
            <a:r>
              <a:rPr lang="tr-TR" sz="3000" dirty="0"/>
              <a:t> format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fontAlgn="base"/>
            <a:endParaRPr lang="tr-TR" sz="3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D11B8FE-D64A-A948-9164-6ACECF8A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02251"/>
            <a:ext cx="11091031" cy="11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48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85CE83-062F-0444-8D06-DD3AD981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D4D75EC-2B08-7341-A16B-F852BBFE731E}"/>
              </a:ext>
            </a:extLst>
          </p:cNvPr>
          <p:cNvSpPr txBox="1"/>
          <p:nvPr/>
        </p:nvSpPr>
        <p:spPr>
          <a:xfrm>
            <a:off x="1727200" y="2167466"/>
            <a:ext cx="756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>
                <a:hlinkClick r:id="rId2"/>
              </a:rPr>
              <a:t>https://github.com/bouncmpe150/python-notes/tree/main/week07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>
                <a:hlinkClick r:id="rId3"/>
              </a:rPr>
              <a:t>https://www.w3schools.com/python/python_strings.asp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>
                <a:hlinkClick r:id="rId4"/>
              </a:rPr>
              <a:t>https://www.geeksforgeeks.org/string-formatting-in-python/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5000" dirty="0" err="1"/>
              <a:t>String</a:t>
            </a:r>
            <a:endParaRPr lang="tr-TR" sz="5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581664" y="1823992"/>
            <a:ext cx="9242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/>
              <a:t>A </a:t>
            </a:r>
            <a:r>
              <a:rPr lang="tr-TR" sz="3000" dirty="0" err="1"/>
              <a:t>sequence</a:t>
            </a:r>
            <a:r>
              <a:rPr lang="tr-TR" sz="3000" dirty="0"/>
              <a:t> of </a:t>
            </a:r>
            <a:r>
              <a:rPr lang="tr-TR" sz="3000" dirty="0" err="1"/>
              <a:t>characters</a:t>
            </a: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 err="1"/>
              <a:t>Syntax</a:t>
            </a:r>
            <a:r>
              <a:rPr lang="tr-TR" sz="3000" dirty="0"/>
              <a:t>: </a:t>
            </a:r>
            <a:r>
              <a:rPr lang="tr-TR" sz="3000" dirty="0" err="1"/>
              <a:t>created</a:t>
            </a:r>
            <a:r>
              <a:rPr lang="tr-TR" sz="3000" dirty="0"/>
              <a:t> </a:t>
            </a:r>
            <a:r>
              <a:rPr lang="tr-TR" sz="3000" dirty="0" err="1"/>
              <a:t>by</a:t>
            </a:r>
            <a:r>
              <a:rPr lang="tr-TR" sz="3000" dirty="0"/>
              <a:t> </a:t>
            </a:r>
            <a:r>
              <a:rPr lang="tr-TR" sz="3000" dirty="0" err="1"/>
              <a:t>enclosing</a:t>
            </a:r>
            <a:r>
              <a:rPr lang="tr-TR" sz="3000" dirty="0"/>
              <a:t> </a:t>
            </a:r>
            <a:r>
              <a:rPr lang="tr-TR" sz="3000" dirty="0" err="1"/>
              <a:t>characters</a:t>
            </a:r>
            <a:r>
              <a:rPr lang="tr-TR" sz="3000" dirty="0"/>
              <a:t> inside a </a:t>
            </a:r>
            <a:r>
              <a:rPr lang="tr-TR" sz="3000" dirty="0" err="1"/>
              <a:t>single</a:t>
            </a:r>
            <a:r>
              <a:rPr lang="tr-TR" sz="3000" dirty="0"/>
              <a:t> </a:t>
            </a:r>
            <a:r>
              <a:rPr lang="tr-TR" sz="3000" dirty="0" err="1"/>
              <a:t>quote</a:t>
            </a:r>
            <a:r>
              <a:rPr lang="tr-TR" sz="3000" dirty="0"/>
              <a:t> </a:t>
            </a:r>
            <a:r>
              <a:rPr lang="tr-TR" sz="3000" dirty="0" err="1"/>
              <a:t>or</a:t>
            </a:r>
            <a:r>
              <a:rPr lang="tr-TR" sz="3000" dirty="0"/>
              <a:t> </a:t>
            </a:r>
            <a:r>
              <a:rPr lang="tr-TR" sz="3000" dirty="0" err="1"/>
              <a:t>double-quotes</a:t>
            </a:r>
            <a:r>
              <a:rPr lang="tr-TR" sz="30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dirty="0"/>
          </a:p>
          <a:p>
            <a:pPr fontAlgn="base"/>
            <a:endParaRPr lang="tr-TR" dirty="0"/>
          </a:p>
          <a:p>
            <a:pPr fontAlgn="base"/>
            <a:endParaRPr lang="tr-TR" dirty="0"/>
          </a:p>
          <a:p>
            <a:pPr fontAlgn="base"/>
            <a:endParaRPr lang="tr-TR" dirty="0"/>
          </a:p>
          <a:p>
            <a:pPr fontAlgn="base"/>
            <a:endParaRPr lang="tr-TR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DE35DE3-15F4-FD4E-B4CF-0FACE749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611" y="3429000"/>
            <a:ext cx="3838777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5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/>
              <a:t>How </a:t>
            </a:r>
            <a:r>
              <a:rPr lang="tr-TR" sz="4000" dirty="0" err="1"/>
              <a:t>to</a:t>
            </a:r>
            <a:r>
              <a:rPr lang="tr-TR" sz="4000" dirty="0"/>
              <a:t> </a:t>
            </a:r>
            <a:r>
              <a:rPr lang="tr-TR" sz="4000" dirty="0" err="1"/>
              <a:t>access</a:t>
            </a:r>
            <a:r>
              <a:rPr lang="tr-TR" sz="4000" dirty="0"/>
              <a:t> </a:t>
            </a:r>
            <a:r>
              <a:rPr lang="tr-TR" sz="4000" dirty="0" err="1"/>
              <a:t>characters</a:t>
            </a:r>
            <a:r>
              <a:rPr lang="tr-TR" sz="4000" dirty="0"/>
              <a:t> in a </a:t>
            </a:r>
            <a:r>
              <a:rPr lang="tr-TR" sz="4000" dirty="0" err="1"/>
              <a:t>string</a:t>
            </a:r>
            <a:r>
              <a:rPr lang="tr-TR" sz="4000" dirty="0"/>
              <a:t>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581664" y="1823992"/>
            <a:ext cx="92428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tr-TR" sz="3000" b="1" dirty="0" err="1"/>
              <a:t>Indexing</a:t>
            </a:r>
            <a:r>
              <a:rPr lang="tr-TR" sz="3000" b="1" dirty="0"/>
              <a:t>: </a:t>
            </a:r>
            <a:r>
              <a:rPr lang="tr-TR" sz="3000" dirty="0" err="1"/>
              <a:t>Individual</a:t>
            </a:r>
            <a:r>
              <a:rPr lang="tr-TR" sz="3000" dirty="0"/>
              <a:t> </a:t>
            </a:r>
            <a:r>
              <a:rPr lang="tr-TR" sz="3000" dirty="0" err="1"/>
              <a:t>characters</a:t>
            </a:r>
            <a:r>
              <a:rPr lang="tr-TR" sz="3000" dirty="0"/>
              <a:t> </a:t>
            </a:r>
            <a:r>
              <a:rPr lang="tr-TR" sz="3000" dirty="0" err="1"/>
              <a:t>using</a:t>
            </a:r>
            <a:r>
              <a:rPr lang="tr-TR" sz="3000" dirty="0"/>
              <a:t> </a:t>
            </a:r>
            <a:r>
              <a:rPr lang="tr-TR" sz="3000" dirty="0" err="1"/>
              <a:t>indexing</a:t>
            </a: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/>
              <a:t>Index </a:t>
            </a:r>
            <a:r>
              <a:rPr lang="tr-TR" sz="3000" dirty="0" err="1"/>
              <a:t>starts</a:t>
            </a:r>
            <a:r>
              <a:rPr lang="tr-TR" sz="3000" dirty="0"/>
              <a:t> </a:t>
            </a:r>
            <a:r>
              <a:rPr lang="tr-TR" sz="3000" dirty="0" err="1"/>
              <a:t>from</a:t>
            </a:r>
            <a:r>
              <a:rPr lang="tr-TR" sz="3000" dirty="0"/>
              <a:t> 0.</a:t>
            </a:r>
          </a:p>
          <a:p>
            <a:pPr fontAlgn="base"/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/>
              <a:t>Index </a:t>
            </a:r>
            <a:r>
              <a:rPr lang="tr-TR" sz="3000" dirty="0" err="1"/>
              <a:t>must</a:t>
            </a:r>
            <a:r>
              <a:rPr lang="tr-TR" sz="3000" dirty="0"/>
              <a:t> be an </a:t>
            </a:r>
            <a:r>
              <a:rPr lang="tr-TR" sz="3000" dirty="0" err="1"/>
              <a:t>integer</a:t>
            </a:r>
            <a:r>
              <a:rPr lang="tr-TR" sz="3000" dirty="0"/>
              <a:t>. </a:t>
            </a:r>
            <a:r>
              <a:rPr lang="tr-TR" sz="3000" dirty="0" err="1"/>
              <a:t>Otherwise</a:t>
            </a:r>
            <a:r>
              <a:rPr lang="tr-TR" sz="3000" dirty="0"/>
              <a:t>, ‘</a:t>
            </a:r>
            <a:r>
              <a:rPr lang="tr-TR" sz="3000" dirty="0" err="1"/>
              <a:t>TypeError</a:t>
            </a:r>
            <a:r>
              <a:rPr lang="tr-TR" sz="3000" dirty="0"/>
              <a:t>’ </a:t>
            </a:r>
            <a:r>
              <a:rPr lang="tr-TR" sz="3000" dirty="0" err="1"/>
              <a:t>occurs</a:t>
            </a:r>
            <a:r>
              <a:rPr lang="tr-TR" sz="3000" dirty="0"/>
              <a:t>.</a:t>
            </a:r>
          </a:p>
          <a:p>
            <a:pPr fontAlgn="base"/>
            <a:endParaRPr lang="tr-TR" dirty="0"/>
          </a:p>
          <a:p>
            <a:pPr fontAlgn="base"/>
            <a:endParaRPr lang="tr-TR" dirty="0"/>
          </a:p>
          <a:p>
            <a:pPr marL="285750" indent="-285750" fontAlgn="base">
              <a:buFont typeface="Wingdings" pitchFamily="2" charset="2"/>
              <a:buChar char="§"/>
            </a:pPr>
            <a:endParaRPr lang="tr-TR" dirty="0"/>
          </a:p>
          <a:p>
            <a:pPr fontAlgn="base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155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/>
              <a:t>How </a:t>
            </a:r>
            <a:r>
              <a:rPr lang="tr-TR" sz="4000" dirty="0" err="1"/>
              <a:t>to</a:t>
            </a:r>
            <a:r>
              <a:rPr lang="tr-TR" sz="4000" dirty="0"/>
              <a:t> </a:t>
            </a:r>
            <a:r>
              <a:rPr lang="tr-TR" sz="4000" dirty="0" err="1"/>
              <a:t>access</a:t>
            </a:r>
            <a:r>
              <a:rPr lang="tr-TR" sz="4000" dirty="0"/>
              <a:t> </a:t>
            </a:r>
            <a:r>
              <a:rPr lang="tr-TR" sz="4000" dirty="0" err="1"/>
              <a:t>characters</a:t>
            </a:r>
            <a:r>
              <a:rPr lang="tr-TR" sz="4000" dirty="0"/>
              <a:t> in a </a:t>
            </a:r>
            <a:r>
              <a:rPr lang="tr-TR" sz="4000" dirty="0" err="1"/>
              <a:t>string</a:t>
            </a:r>
            <a:r>
              <a:rPr lang="tr-TR" sz="4000" dirty="0"/>
              <a:t>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581664" y="1823992"/>
            <a:ext cx="92428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 err="1"/>
              <a:t>Negative</a:t>
            </a:r>
            <a:r>
              <a:rPr lang="tr-TR" sz="3000" dirty="0"/>
              <a:t> </a:t>
            </a:r>
            <a:r>
              <a:rPr lang="tr-TR" sz="3000" dirty="0" err="1"/>
              <a:t>indexing</a:t>
            </a:r>
            <a:r>
              <a:rPr lang="tr-TR" sz="3000" dirty="0"/>
              <a:t>: </a:t>
            </a:r>
            <a:r>
              <a:rPr lang="tr-TR" sz="3000" dirty="0" err="1"/>
              <a:t>The</a:t>
            </a:r>
            <a:r>
              <a:rPr lang="tr-TR" sz="3000" dirty="0"/>
              <a:t> </a:t>
            </a:r>
            <a:r>
              <a:rPr lang="tr-TR" sz="3000" dirty="0" err="1"/>
              <a:t>index</a:t>
            </a:r>
            <a:r>
              <a:rPr lang="tr-TR" sz="3000" dirty="0"/>
              <a:t> of `-1` </a:t>
            </a:r>
            <a:r>
              <a:rPr lang="tr-TR" sz="3000" dirty="0" err="1"/>
              <a:t>refers</a:t>
            </a:r>
            <a:r>
              <a:rPr lang="tr-TR" sz="3000" dirty="0"/>
              <a:t> </a:t>
            </a:r>
            <a:r>
              <a:rPr lang="tr-TR" sz="3000" dirty="0" err="1"/>
              <a:t>to</a:t>
            </a:r>
            <a:r>
              <a:rPr lang="tr-TR" sz="3000" dirty="0"/>
              <a:t> </a:t>
            </a:r>
            <a:r>
              <a:rPr lang="tr-TR" sz="3000" dirty="0" err="1"/>
              <a:t>the</a:t>
            </a:r>
            <a:r>
              <a:rPr lang="tr-TR" sz="3000" dirty="0"/>
              <a:t> </a:t>
            </a:r>
            <a:r>
              <a:rPr lang="tr-TR" sz="3000" dirty="0" err="1"/>
              <a:t>last</a:t>
            </a:r>
            <a:r>
              <a:rPr lang="tr-TR" sz="3000" dirty="0"/>
              <a:t> </a:t>
            </a:r>
            <a:r>
              <a:rPr lang="tr-TR" sz="3000" dirty="0" err="1"/>
              <a:t>item</a:t>
            </a:r>
            <a:r>
              <a:rPr lang="tr-TR" sz="3000" dirty="0"/>
              <a:t>, `-2` </a:t>
            </a:r>
            <a:r>
              <a:rPr lang="tr-TR" sz="3000" dirty="0" err="1"/>
              <a:t>to</a:t>
            </a:r>
            <a:r>
              <a:rPr lang="tr-TR" sz="3000" dirty="0"/>
              <a:t> </a:t>
            </a:r>
            <a:r>
              <a:rPr lang="tr-TR" sz="3000" dirty="0" err="1"/>
              <a:t>the</a:t>
            </a:r>
            <a:r>
              <a:rPr lang="tr-TR" sz="3000" dirty="0"/>
              <a:t> </a:t>
            </a:r>
            <a:r>
              <a:rPr lang="tr-TR" sz="3000" dirty="0" err="1"/>
              <a:t>second</a:t>
            </a:r>
            <a:r>
              <a:rPr lang="tr-TR" sz="3000" dirty="0"/>
              <a:t> </a:t>
            </a:r>
            <a:r>
              <a:rPr lang="tr-TR" sz="3000" dirty="0" err="1"/>
              <a:t>last</a:t>
            </a:r>
            <a:r>
              <a:rPr lang="tr-TR" sz="3000" dirty="0"/>
              <a:t> </a:t>
            </a:r>
            <a:r>
              <a:rPr lang="tr-TR" sz="3000" dirty="0" err="1"/>
              <a:t>item</a:t>
            </a:r>
            <a:r>
              <a:rPr lang="tr-TR" sz="3000" dirty="0"/>
              <a:t> </a:t>
            </a:r>
            <a:r>
              <a:rPr lang="tr-TR" sz="3000" dirty="0" err="1"/>
              <a:t>and</a:t>
            </a:r>
            <a:r>
              <a:rPr lang="tr-TR" sz="3000" dirty="0"/>
              <a:t> </a:t>
            </a:r>
            <a:r>
              <a:rPr lang="tr-TR" sz="3000" dirty="0" err="1"/>
              <a:t>so</a:t>
            </a:r>
            <a:r>
              <a:rPr lang="tr-TR" sz="3000" dirty="0"/>
              <a:t> on.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fontAlgn="base">
              <a:buFont typeface="Wingdings" pitchFamily="2" charset="2"/>
              <a:buChar char="§"/>
            </a:pPr>
            <a:endParaRPr lang="tr-TR" dirty="0"/>
          </a:p>
          <a:p>
            <a:pPr fontAlgn="base"/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3001E5-9AD8-574E-9BEA-62784112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3429000"/>
            <a:ext cx="6565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 err="1"/>
              <a:t>Indices</a:t>
            </a:r>
            <a:endParaRPr lang="tr-TR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581664" y="1823992"/>
            <a:ext cx="924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fontAlgn="base"/>
            <a:endParaRPr lang="tr-TR" dirty="0"/>
          </a:p>
          <a:p>
            <a:pPr fontAlgn="base"/>
            <a:endParaRPr lang="tr-TR" dirty="0"/>
          </a:p>
          <a:p>
            <a:pPr fontAlgn="base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779A3E7-5E9C-2742-8E50-A1DC2A66C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66" y="2583885"/>
            <a:ext cx="4682067" cy="1469372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336BBBD7-5736-6E42-901B-7BE31704D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899" y="1674856"/>
            <a:ext cx="3632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7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 err="1"/>
              <a:t>Indexing</a:t>
            </a:r>
            <a:r>
              <a:rPr lang="tr-TR" sz="4000" dirty="0"/>
              <a:t> </a:t>
            </a:r>
            <a:r>
              <a:rPr lang="tr-TR" sz="4000" dirty="0" err="1"/>
              <a:t>Errors</a:t>
            </a:r>
            <a:endParaRPr lang="tr-TR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581664" y="1823992"/>
            <a:ext cx="9242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/>
              <a:t>Index </a:t>
            </a:r>
            <a:r>
              <a:rPr lang="tr-TR" sz="3000" dirty="0" err="1"/>
              <a:t>must</a:t>
            </a:r>
            <a:r>
              <a:rPr lang="tr-TR" sz="3000" dirty="0"/>
              <a:t> be in </a:t>
            </a:r>
            <a:r>
              <a:rPr lang="tr-TR" sz="3000" dirty="0" err="1"/>
              <a:t>range</a:t>
            </a:r>
            <a:endParaRPr lang="tr-TR" dirty="0"/>
          </a:p>
          <a:p>
            <a:pPr marL="285750" indent="-285750" fontAlgn="base">
              <a:buFont typeface="Wingdings" pitchFamily="2" charset="2"/>
              <a:buChar char="§"/>
            </a:pPr>
            <a:endParaRPr lang="tr-TR" dirty="0"/>
          </a:p>
          <a:p>
            <a:pPr fontAlgn="base"/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9FC4443-E366-6D45-AF27-115F9F35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2904141"/>
            <a:ext cx="3632200" cy="876300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8EF5EE41-F32D-EE43-9F1E-81BC9A8C0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141" y="4289136"/>
            <a:ext cx="5041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2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 err="1"/>
              <a:t>Indexing</a:t>
            </a:r>
            <a:r>
              <a:rPr lang="tr-TR" sz="4000" dirty="0"/>
              <a:t> </a:t>
            </a:r>
            <a:r>
              <a:rPr lang="tr-TR" sz="4000" dirty="0" err="1"/>
              <a:t>Errors</a:t>
            </a:r>
            <a:endParaRPr lang="tr-TR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581664" y="1823992"/>
            <a:ext cx="9242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/>
              <a:t>Index </a:t>
            </a:r>
            <a:r>
              <a:rPr lang="tr-TR" sz="3000" dirty="0" err="1"/>
              <a:t>must</a:t>
            </a:r>
            <a:r>
              <a:rPr lang="tr-TR" sz="3000" dirty="0"/>
              <a:t> be an </a:t>
            </a:r>
            <a:r>
              <a:rPr lang="tr-TR" sz="3000" dirty="0" err="1"/>
              <a:t>integer</a:t>
            </a:r>
            <a:endParaRPr lang="tr-TR" dirty="0"/>
          </a:p>
          <a:p>
            <a:pPr marL="285750" indent="-285750" fontAlgn="base">
              <a:buFont typeface="Wingdings" pitchFamily="2" charset="2"/>
              <a:buChar char="§"/>
            </a:pPr>
            <a:endParaRPr lang="tr-TR" dirty="0"/>
          </a:p>
          <a:p>
            <a:pPr fontAlgn="base"/>
            <a:endParaRPr lang="tr-TR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72CBE39-4034-874D-8EF7-86D1D075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2959100"/>
            <a:ext cx="3683000" cy="939800"/>
          </a:xfrm>
          <a:prstGeom prst="rect">
            <a:avLst/>
          </a:prstGeom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886133AB-6928-CF48-A139-E1C04F69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41" y="4344095"/>
            <a:ext cx="5448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/>
              <a:t>How </a:t>
            </a:r>
            <a:r>
              <a:rPr lang="tr-TR" sz="4000" dirty="0" err="1"/>
              <a:t>to</a:t>
            </a:r>
            <a:r>
              <a:rPr lang="tr-TR" sz="4000" dirty="0"/>
              <a:t> Access a </a:t>
            </a:r>
            <a:r>
              <a:rPr lang="tr-TR" sz="4000" dirty="0" err="1"/>
              <a:t>range</a:t>
            </a:r>
            <a:r>
              <a:rPr lang="tr-TR" sz="4000" dirty="0"/>
              <a:t> of </a:t>
            </a:r>
            <a:r>
              <a:rPr lang="tr-TR" sz="4000" dirty="0" err="1"/>
              <a:t>characters</a:t>
            </a:r>
            <a:r>
              <a:rPr lang="tr-TR" sz="4000" dirty="0"/>
              <a:t>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581664" y="1823992"/>
            <a:ext cx="92428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 err="1"/>
              <a:t>Slicing</a:t>
            </a:r>
            <a:r>
              <a:rPr lang="tr-TR" sz="3000" dirty="0"/>
              <a:t>: A </a:t>
            </a:r>
            <a:r>
              <a:rPr lang="tr-TR" sz="3000" dirty="0" err="1"/>
              <a:t>range</a:t>
            </a:r>
            <a:r>
              <a:rPr lang="tr-TR" sz="3000" dirty="0"/>
              <a:t> of </a:t>
            </a:r>
            <a:r>
              <a:rPr lang="tr-TR" sz="3000" dirty="0" err="1"/>
              <a:t>characters</a:t>
            </a:r>
            <a:r>
              <a:rPr lang="tr-TR" sz="3000" dirty="0"/>
              <a:t> </a:t>
            </a:r>
            <a:r>
              <a:rPr lang="tr-TR" sz="3000" dirty="0" err="1"/>
              <a:t>using</a:t>
            </a:r>
            <a:r>
              <a:rPr lang="tr-TR" sz="3000" dirty="0"/>
              <a:t> </a:t>
            </a:r>
            <a:r>
              <a:rPr lang="tr-TR" sz="3000" dirty="0" err="1"/>
              <a:t>slicing</a:t>
            </a:r>
            <a:r>
              <a:rPr lang="tr-TR" sz="3000" dirty="0"/>
              <a:t>.</a:t>
            </a:r>
          </a:p>
          <a:p>
            <a:pPr fontAlgn="base"/>
            <a:r>
              <a:rPr lang="tr-TR" sz="3000" dirty="0"/>
              <a:t>        -</a:t>
            </a:r>
            <a:r>
              <a:rPr lang="tr-TR" sz="3000" dirty="0" err="1"/>
              <a:t>with</a:t>
            </a:r>
            <a:r>
              <a:rPr lang="tr-TR" sz="3000" dirty="0"/>
              <a:t> </a:t>
            </a:r>
            <a:r>
              <a:rPr lang="tr-TR" sz="3000" dirty="0" err="1"/>
              <a:t>slicing</a:t>
            </a:r>
            <a:r>
              <a:rPr lang="tr-TR" sz="3000" dirty="0"/>
              <a:t> </a:t>
            </a:r>
            <a:r>
              <a:rPr lang="tr-TR" sz="3000" dirty="0" err="1"/>
              <a:t>operator</a:t>
            </a:r>
            <a:r>
              <a:rPr lang="tr-TR" sz="3000" dirty="0"/>
              <a:t> ‘:’ (</a:t>
            </a:r>
            <a:r>
              <a:rPr lang="tr-TR" sz="3000" dirty="0" err="1"/>
              <a:t>colon</a:t>
            </a:r>
            <a:r>
              <a:rPr lang="tr-TR" sz="3000" dirty="0"/>
              <a:t>)</a:t>
            </a:r>
            <a:endParaRPr lang="tr-TR" dirty="0"/>
          </a:p>
          <a:p>
            <a:pPr marL="285750" indent="-285750" fontAlgn="base">
              <a:buFont typeface="Wingdings" pitchFamily="2" charset="2"/>
              <a:buChar char="§"/>
            </a:pPr>
            <a:endParaRPr lang="tr-TR" dirty="0"/>
          </a:p>
          <a:p>
            <a:pPr fontAlgn="base"/>
            <a:endParaRPr lang="tr-TR" dirty="0"/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52542B39-DA81-C948-AF14-14320BC4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954" y="4888230"/>
            <a:ext cx="7226300" cy="1104900"/>
          </a:xfrm>
          <a:prstGeom prst="rect">
            <a:avLst/>
          </a:prstGeom>
        </p:spPr>
      </p:pic>
      <p:pic>
        <p:nvPicPr>
          <p:cNvPr id="14" name="Resim 13" descr="metin içeren bir resim&#10;&#10;Açıklama otomatik olarak oluşturuldu">
            <a:extLst>
              <a:ext uri="{FF2B5EF4-FFF2-40B4-BE49-F238E27FC236}">
                <a16:creationId xmlns:a16="http://schemas.microsoft.com/office/drawing/2014/main" id="{0FE5ED58-CB6C-5D46-8054-239B6A11A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54" y="3429000"/>
            <a:ext cx="7226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23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B0C00-5FB1-B44D-8D2D-B89A845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/>
              <a:t>How </a:t>
            </a:r>
            <a:r>
              <a:rPr lang="tr-TR" sz="4000" dirty="0" err="1"/>
              <a:t>to</a:t>
            </a:r>
            <a:r>
              <a:rPr lang="tr-TR" sz="4000" dirty="0"/>
              <a:t> </a:t>
            </a:r>
            <a:r>
              <a:rPr lang="tr-TR" sz="4000" dirty="0" err="1"/>
              <a:t>change</a:t>
            </a:r>
            <a:r>
              <a:rPr lang="tr-TR" sz="4000" dirty="0"/>
              <a:t> </a:t>
            </a:r>
            <a:r>
              <a:rPr lang="tr-TR" sz="4000" dirty="0" err="1"/>
              <a:t>or</a:t>
            </a:r>
            <a:r>
              <a:rPr lang="tr-TR" sz="4000" dirty="0"/>
              <a:t> </a:t>
            </a:r>
            <a:r>
              <a:rPr lang="tr-TR" sz="4000" dirty="0" err="1"/>
              <a:t>delete</a:t>
            </a:r>
            <a:r>
              <a:rPr lang="tr-TR" sz="4000" dirty="0"/>
              <a:t> a </a:t>
            </a:r>
            <a:r>
              <a:rPr lang="tr-TR" sz="4000" dirty="0" err="1"/>
              <a:t>string</a:t>
            </a:r>
            <a:r>
              <a:rPr lang="tr-TR" sz="4000" dirty="0"/>
              <a:t>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FF1E0E-ADF9-7647-B65A-A7CB39E076D2}"/>
              </a:ext>
            </a:extLst>
          </p:cNvPr>
          <p:cNvSpPr txBox="1"/>
          <p:nvPr/>
        </p:nvSpPr>
        <p:spPr>
          <a:xfrm>
            <a:off x="1581664" y="1823992"/>
            <a:ext cx="924285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tr-T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 err="1"/>
              <a:t>Strings</a:t>
            </a:r>
            <a:r>
              <a:rPr lang="tr-TR" sz="3000" dirty="0"/>
              <a:t> </a:t>
            </a:r>
            <a:r>
              <a:rPr lang="tr-TR" sz="3000" dirty="0" err="1"/>
              <a:t>are</a:t>
            </a:r>
            <a:r>
              <a:rPr lang="tr-TR" sz="3000" dirty="0"/>
              <a:t> </a:t>
            </a:r>
            <a:r>
              <a:rPr lang="tr-TR" sz="3000" dirty="0" err="1"/>
              <a:t>immutable</a:t>
            </a:r>
            <a:r>
              <a:rPr lang="tr-TR" sz="30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 err="1"/>
              <a:t>This</a:t>
            </a:r>
            <a:r>
              <a:rPr lang="tr-TR" sz="3000" dirty="0"/>
              <a:t> </a:t>
            </a:r>
            <a:r>
              <a:rPr lang="tr-TR" sz="3000" dirty="0" err="1"/>
              <a:t>means</a:t>
            </a:r>
            <a:r>
              <a:rPr lang="tr-TR" sz="3000" dirty="0"/>
              <a:t> </a:t>
            </a:r>
            <a:r>
              <a:rPr lang="tr-TR" sz="3000" dirty="0" err="1"/>
              <a:t>that</a:t>
            </a:r>
            <a:r>
              <a:rPr lang="tr-TR" sz="3000" dirty="0"/>
              <a:t> </a:t>
            </a:r>
            <a:r>
              <a:rPr lang="tr-TR" sz="3000" dirty="0" err="1"/>
              <a:t>elements</a:t>
            </a:r>
            <a:r>
              <a:rPr lang="tr-TR" sz="3000" dirty="0"/>
              <a:t> of a </a:t>
            </a:r>
            <a:r>
              <a:rPr lang="tr-TR" sz="3000" dirty="0" err="1"/>
              <a:t>string</a:t>
            </a:r>
            <a:r>
              <a:rPr lang="tr-TR" sz="3000" dirty="0"/>
              <a:t> </a:t>
            </a:r>
            <a:r>
              <a:rPr lang="tr-TR" sz="3000" dirty="0" err="1"/>
              <a:t>cannot</a:t>
            </a:r>
            <a:r>
              <a:rPr lang="tr-TR" sz="3000" dirty="0"/>
              <a:t> be </a:t>
            </a:r>
            <a:r>
              <a:rPr lang="tr-TR" sz="3000" dirty="0" err="1"/>
              <a:t>changed</a:t>
            </a:r>
            <a:r>
              <a:rPr lang="tr-TR" sz="3000" dirty="0"/>
              <a:t> </a:t>
            </a:r>
            <a:r>
              <a:rPr lang="tr-TR" sz="3000" dirty="0" err="1"/>
              <a:t>once</a:t>
            </a:r>
            <a:r>
              <a:rPr lang="tr-TR" sz="3000" dirty="0"/>
              <a:t> </a:t>
            </a:r>
            <a:r>
              <a:rPr lang="tr-TR" sz="3000" dirty="0" err="1"/>
              <a:t>they</a:t>
            </a:r>
            <a:r>
              <a:rPr lang="tr-TR" sz="3000" dirty="0"/>
              <a:t> </a:t>
            </a:r>
            <a:r>
              <a:rPr lang="tr-TR" sz="3000" dirty="0" err="1"/>
              <a:t>have</a:t>
            </a:r>
            <a:r>
              <a:rPr lang="tr-TR" sz="3000" dirty="0"/>
              <a:t> </a:t>
            </a:r>
            <a:r>
              <a:rPr lang="tr-TR" sz="3000" dirty="0" err="1"/>
              <a:t>been</a:t>
            </a:r>
            <a:r>
              <a:rPr lang="tr-TR" sz="3000" dirty="0"/>
              <a:t> </a:t>
            </a:r>
            <a:r>
              <a:rPr lang="tr-TR" sz="3000" dirty="0" err="1"/>
              <a:t>assigned</a:t>
            </a:r>
            <a:r>
              <a:rPr lang="tr-TR" sz="30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tr-TR" sz="3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tr-TR" sz="3000" dirty="0" err="1"/>
              <a:t>We</a:t>
            </a:r>
            <a:r>
              <a:rPr lang="tr-TR" sz="3000" dirty="0"/>
              <a:t> can </a:t>
            </a:r>
            <a:r>
              <a:rPr lang="tr-TR" sz="3000" dirty="0" err="1"/>
              <a:t>simply</a:t>
            </a:r>
            <a:r>
              <a:rPr lang="tr-TR" sz="3000" dirty="0"/>
              <a:t> </a:t>
            </a:r>
            <a:r>
              <a:rPr lang="tr-TR" sz="3000" dirty="0" err="1"/>
              <a:t>reassign</a:t>
            </a:r>
            <a:r>
              <a:rPr lang="tr-TR" sz="3000" dirty="0"/>
              <a:t> </a:t>
            </a:r>
            <a:r>
              <a:rPr lang="tr-TR" sz="3000" dirty="0" err="1"/>
              <a:t>different</a:t>
            </a:r>
            <a:r>
              <a:rPr lang="tr-TR" sz="3000" dirty="0"/>
              <a:t> </a:t>
            </a:r>
            <a:r>
              <a:rPr lang="tr-TR" sz="3000" dirty="0" err="1"/>
              <a:t>strings</a:t>
            </a:r>
            <a:r>
              <a:rPr lang="tr-TR" sz="3000" dirty="0"/>
              <a:t> </a:t>
            </a:r>
            <a:r>
              <a:rPr lang="tr-TR" sz="3000" dirty="0" err="1"/>
              <a:t>to</a:t>
            </a:r>
            <a:r>
              <a:rPr lang="tr-TR" sz="3000" dirty="0"/>
              <a:t> </a:t>
            </a:r>
            <a:r>
              <a:rPr lang="tr-TR" sz="3000" dirty="0" err="1"/>
              <a:t>the</a:t>
            </a:r>
            <a:r>
              <a:rPr lang="tr-TR" sz="3000" dirty="0"/>
              <a:t> </a:t>
            </a:r>
            <a:r>
              <a:rPr lang="tr-TR" sz="3000" dirty="0" err="1"/>
              <a:t>same</a:t>
            </a:r>
            <a:r>
              <a:rPr lang="tr-TR" sz="3000" dirty="0"/>
              <a:t> name.</a:t>
            </a:r>
            <a:endParaRPr lang="tr-TR" dirty="0"/>
          </a:p>
          <a:p>
            <a:pPr marL="285750" indent="-285750" fontAlgn="base">
              <a:buFont typeface="Wingdings" pitchFamily="2" charset="2"/>
              <a:buChar char="§"/>
            </a:pPr>
            <a:endParaRPr lang="tr-TR" dirty="0"/>
          </a:p>
          <a:p>
            <a:pPr fontAlgn="base"/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3A5CE71-3142-1F47-BE8E-4F4DBFD66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4" y="3662416"/>
            <a:ext cx="9855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63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442</Words>
  <Application>Microsoft Macintosh PowerPoint</Application>
  <PresentationFormat>Geniş ekran</PresentationFormat>
  <Paragraphs>99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Teması</vt:lpstr>
      <vt:lpstr>CMPE 150 Introduction to Computing Spring 2022</vt:lpstr>
      <vt:lpstr>String</vt:lpstr>
      <vt:lpstr>How to access characters in a string?</vt:lpstr>
      <vt:lpstr>How to access characters in a string?</vt:lpstr>
      <vt:lpstr>Indices</vt:lpstr>
      <vt:lpstr>Indexing Errors</vt:lpstr>
      <vt:lpstr>Indexing Errors</vt:lpstr>
      <vt:lpstr>How to Access a range of characters?</vt:lpstr>
      <vt:lpstr>How to change or delete a string?</vt:lpstr>
      <vt:lpstr>String Operations</vt:lpstr>
      <vt:lpstr>Iterating through a string</vt:lpstr>
      <vt:lpstr>String Membership Test </vt:lpstr>
      <vt:lpstr>Common String Methods</vt:lpstr>
      <vt:lpstr>Common String Methods</vt:lpstr>
      <vt:lpstr>Common String Methods</vt:lpstr>
      <vt:lpstr>String Formatting</vt:lpstr>
      <vt:lpstr>String Formatting</vt:lpstr>
      <vt:lpstr>String Formatting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CMPE 150 Introduction to Computing Spring 2022</dc:title>
  <dc:creator>Rukiye Aslan</dc:creator>
  <cp:lastModifiedBy>Rukiye Aslan</cp:lastModifiedBy>
  <cp:revision>36</cp:revision>
  <dcterms:created xsi:type="dcterms:W3CDTF">2022-03-11T20:33:59Z</dcterms:created>
  <dcterms:modified xsi:type="dcterms:W3CDTF">2022-04-07T20:02:39Z</dcterms:modified>
</cp:coreProperties>
</file>